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58" r:id="rId19"/>
    <p:sldId id="274" r:id="rId20"/>
    <p:sldId id="275" r:id="rId21"/>
    <p:sldId id="276" r:id="rId22"/>
    <p:sldId id="277"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685800" y="1346947"/>
            <a:ext cx="7772400"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685800" y="4282763"/>
            <a:ext cx="7772400"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685800" y="1484779"/>
            <a:ext cx="7772400" cy="274320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a:grpSpLocks noChangeAspect="1"/>
          </p:cNvGrpSpPr>
          <p:nvPr/>
        </p:nvGrpSpPr>
        <p:grpSpPr>
          <a:xfrm>
            <a:off x="7234780" y="4107023"/>
            <a:ext cx="914400" cy="914400"/>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788670" y="1432223"/>
            <a:ext cx="7593330" cy="3035808"/>
          </a:xfrm>
        </p:spPr>
        <p:txBody>
          <a:bodyPr anchor="ctr">
            <a:noAutofit/>
          </a:bodyPr>
          <a:lstStyle>
            <a:lvl1pPr algn="l">
              <a:lnSpc>
                <a:spcPct val="80000"/>
              </a:lnSpc>
              <a:defRPr sz="6400" b="0" cap="all" baseline="0">
                <a:blipFill dpi="0" rotWithShape="1">
                  <a:blip r:embed="rId4"/>
                  <a:srcRect/>
                  <a:tile tx="6350" ty="-127000" sx="65000" sy="64000" flip="none" algn="tl"/>
                </a:blipFill>
              </a:defRPr>
            </a:lvl1pPr>
          </a:lstStyle>
          <a:p>
            <a:r>
              <a:rPr lang="en-US" smtClean="0"/>
              <a:t>Click to edit Master title style</a:t>
            </a:r>
            <a:endParaRPr lang="en-US" dirty="0"/>
          </a:p>
        </p:txBody>
      </p:sp>
      <p:sp>
        <p:nvSpPr>
          <p:cNvPr id="3" name="Subtitle 2"/>
          <p:cNvSpPr>
            <a:spLocks noGrp="1"/>
          </p:cNvSpPr>
          <p:nvPr>
            <p:ph type="subTitle" idx="1"/>
          </p:nvPr>
        </p:nvSpPr>
        <p:spPr>
          <a:xfrm>
            <a:off x="802386" y="4389120"/>
            <a:ext cx="5918454" cy="1069848"/>
          </a:xfrm>
        </p:spPr>
        <p:txBody>
          <a:bodyPr>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6F950DF-1010-46A6-9CFA-B283779EEA02}" type="datetimeFigureOut">
              <a:rPr lang="en-US" smtClean="0"/>
              <a:t>6/29/2017</a:t>
            </a:fld>
            <a:endParaRPr lang="en-US"/>
          </a:p>
        </p:txBody>
      </p:sp>
      <p:sp>
        <p:nvSpPr>
          <p:cNvPr id="5" name="Footer Placeholder 4"/>
          <p:cNvSpPr>
            <a:spLocks noGrp="1"/>
          </p:cNvSpPr>
          <p:nvPr>
            <p:ph type="ftr" sz="quarter" idx="11"/>
          </p:nvPr>
        </p:nvSpPr>
        <p:spPr>
          <a:xfrm>
            <a:off x="812805" y="6272785"/>
            <a:ext cx="4745736" cy="365125"/>
          </a:xfrm>
        </p:spPr>
        <p:txBody>
          <a:bodyPr/>
          <a:lstStyle/>
          <a:p>
            <a:endParaRPr lang="en-US"/>
          </a:p>
        </p:txBody>
      </p:sp>
      <p:sp>
        <p:nvSpPr>
          <p:cNvPr id="6" name="Slide Number Placeholder 5"/>
          <p:cNvSpPr>
            <a:spLocks noGrp="1"/>
          </p:cNvSpPr>
          <p:nvPr>
            <p:ph type="sldNum" sz="quarter" idx="12"/>
          </p:nvPr>
        </p:nvSpPr>
        <p:spPr>
          <a:xfrm>
            <a:off x="7244280" y="4227195"/>
            <a:ext cx="895401" cy="640080"/>
          </a:xfrm>
        </p:spPr>
        <p:txBody>
          <a:bodyPr/>
          <a:lstStyle>
            <a:lvl1pPr>
              <a:defRPr sz="2800" b="1"/>
            </a:lvl1pPr>
          </a:lstStyle>
          <a:p>
            <a:fld id="{82B02EA0-FFEB-4305-A93F-EFC23D677DB8}" type="slidenum">
              <a:rPr lang="en-US" smtClean="0"/>
              <a:t>‹#›</a:t>
            </a:fld>
            <a:endParaRPr lang="en-US"/>
          </a:p>
        </p:txBody>
      </p:sp>
    </p:spTree>
    <p:extLst>
      <p:ext uri="{BB962C8B-B14F-4D97-AF65-F5344CB8AC3E}">
        <p14:creationId xmlns:p14="http://schemas.microsoft.com/office/powerpoint/2010/main" val="29756157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6F950DF-1010-46A6-9CFA-B283779EEA02}" type="datetimeFigureOut">
              <a:rPr lang="en-US" smtClean="0"/>
              <a:t>6/29/2017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2B02EA0-FFEB-4305-A93F-EFC23D677DB8}" type="slidenum">
              <a:rPr lang="en-US" smtClean="0"/>
              <a:t>‹#›</a:t>
            </a:fld>
            <a:endParaRPr lang="en-US"/>
          </a:p>
        </p:txBody>
      </p:sp>
    </p:spTree>
    <p:extLst>
      <p:ext uri="{BB962C8B-B14F-4D97-AF65-F5344CB8AC3E}">
        <p14:creationId xmlns:p14="http://schemas.microsoft.com/office/powerpoint/2010/main" val="11352148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533400"/>
            <a:ext cx="1914525" cy="5638800"/>
          </a:xfrm>
        </p:spPr>
        <p:txBody>
          <a:bodyPr vert="eaVert"/>
          <a:lstStyle>
            <a:lvl1pPr>
              <a:defRPr b="0"/>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00100" y="533400"/>
            <a:ext cx="5629275"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6F950DF-1010-46A6-9CFA-B283779EEA02}" type="datetimeFigureOut">
              <a:rPr lang="en-US" smtClean="0"/>
              <a:t>6/29/2017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2B02EA0-FFEB-4305-A93F-EFC23D677DB8}" type="slidenum">
              <a:rPr lang="en-US" smtClean="0"/>
              <a:t>‹#›</a:t>
            </a:fld>
            <a:endParaRPr lang="en-US"/>
          </a:p>
        </p:txBody>
      </p:sp>
    </p:spTree>
    <p:extLst>
      <p:ext uri="{BB962C8B-B14F-4D97-AF65-F5344CB8AC3E}">
        <p14:creationId xmlns:p14="http://schemas.microsoft.com/office/powerpoint/2010/main" val="3154830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6F950DF-1010-46A6-9CFA-B283779EEA02}" type="datetimeFigureOut">
              <a:rPr lang="en-US" smtClean="0"/>
              <a:t>6/29/2017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2B02EA0-FFEB-4305-A93F-EFC23D677DB8}" type="slidenum">
              <a:rPr lang="en-US" smtClean="0"/>
              <a:t>‹#›</a:t>
            </a:fld>
            <a:endParaRPr lang="en-US"/>
          </a:p>
        </p:txBody>
      </p:sp>
    </p:spTree>
    <p:extLst>
      <p:ext uri="{BB962C8B-B14F-4D97-AF65-F5344CB8AC3E}">
        <p14:creationId xmlns:p14="http://schemas.microsoft.com/office/powerpoint/2010/main" val="28788567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9144000" cy="194001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625346" y="1225296"/>
            <a:ext cx="6960870" cy="3520440"/>
          </a:xfrm>
        </p:spPr>
        <p:txBody>
          <a:bodyPr anchor="ctr">
            <a:normAutofit/>
          </a:bodyPr>
          <a:lstStyle>
            <a:lvl1pPr>
              <a:lnSpc>
                <a:spcPct val="80000"/>
              </a:lnSpc>
              <a:defRPr sz="6400" b="0"/>
            </a:lvl1pPr>
          </a:lstStyle>
          <a:p>
            <a:r>
              <a:rPr lang="en-US" smtClean="0"/>
              <a:t>Click to edit Master title style</a:t>
            </a:r>
            <a:endParaRPr lang="en-US" dirty="0"/>
          </a:p>
        </p:txBody>
      </p:sp>
      <p:sp>
        <p:nvSpPr>
          <p:cNvPr id="3" name="Text Placeholder 2"/>
          <p:cNvSpPr>
            <a:spLocks noGrp="1"/>
          </p:cNvSpPr>
          <p:nvPr>
            <p:ph type="body" idx="1"/>
          </p:nvPr>
        </p:nvSpPr>
        <p:spPr>
          <a:xfrm>
            <a:off x="1624330" y="5020056"/>
            <a:ext cx="6789420" cy="1066800"/>
          </a:xfrm>
        </p:spPr>
        <p:txBody>
          <a:bodyPr anchor="t">
            <a:normAutofit/>
          </a:bodyPr>
          <a:lstStyle>
            <a:lvl1pPr marL="0" indent="0">
              <a:buNone/>
              <a:defRPr sz="1800" b="0">
                <a:solidFill>
                  <a:schemeClr val="accent1">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445251" y="6272785"/>
            <a:ext cx="1983232" cy="365125"/>
          </a:xfrm>
        </p:spPr>
        <p:txBody>
          <a:bodyPr/>
          <a:lstStyle>
            <a:lvl1pPr>
              <a:defRPr>
                <a:solidFill>
                  <a:schemeClr val="accent1">
                    <a:lumMod val="50000"/>
                  </a:schemeClr>
                </a:solidFill>
              </a:defRPr>
            </a:lvl1pPr>
          </a:lstStyle>
          <a:p>
            <a:fld id="{C6F950DF-1010-46A6-9CFA-B283779EEA02}" type="datetimeFigureOut">
              <a:rPr lang="en-US" smtClean="0"/>
              <a:t>6/29/2017</a:t>
            </a:fld>
            <a:endParaRPr lang="en-US"/>
          </a:p>
        </p:txBody>
      </p:sp>
      <p:sp>
        <p:nvSpPr>
          <p:cNvPr id="5" name="Footer Placeholder 4"/>
          <p:cNvSpPr>
            <a:spLocks noGrp="1"/>
          </p:cNvSpPr>
          <p:nvPr>
            <p:ph type="ftr" sz="quarter" idx="11"/>
          </p:nvPr>
        </p:nvSpPr>
        <p:spPr>
          <a:xfrm>
            <a:off x="1636099" y="6272784"/>
            <a:ext cx="4745736" cy="365125"/>
          </a:xfrm>
        </p:spPr>
        <p:txBody>
          <a:bodyPr/>
          <a:lstStyle>
            <a:lvl1pPr>
              <a:defRPr>
                <a:solidFill>
                  <a:schemeClr val="accent1">
                    <a:lumMod val="50000"/>
                  </a:schemeClr>
                </a:solidFill>
              </a:defRPr>
            </a:lvl1pPr>
          </a:lstStyle>
          <a:p>
            <a:endParaRPr lang="en-US"/>
          </a:p>
        </p:txBody>
      </p:sp>
      <p:grpSp>
        <p:nvGrpSpPr>
          <p:cNvPr id="8" name="Group 7"/>
          <p:cNvGrpSpPr>
            <a:grpSpLocks noChangeAspect="1"/>
          </p:cNvGrpSpPr>
          <p:nvPr/>
        </p:nvGrpSpPr>
        <p:grpSpPr>
          <a:xfrm>
            <a:off x="633862" y="2430623"/>
            <a:ext cx="914400" cy="914400"/>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645450" y="2508607"/>
            <a:ext cx="891224" cy="720332"/>
          </a:xfrm>
        </p:spPr>
        <p:txBody>
          <a:bodyPr/>
          <a:lstStyle>
            <a:lvl1pPr>
              <a:defRPr sz="2800"/>
            </a:lvl1pPr>
          </a:lstStyle>
          <a:p>
            <a:fld id="{82B02EA0-FFEB-4305-A93F-EFC23D677DB8}" type="slidenum">
              <a:rPr lang="en-US" smtClean="0"/>
              <a:t>‹#›</a:t>
            </a:fld>
            <a:endParaRPr lang="en-US"/>
          </a:p>
        </p:txBody>
      </p:sp>
    </p:spTree>
    <p:extLst>
      <p:ext uri="{BB962C8B-B14F-4D97-AF65-F5344CB8AC3E}">
        <p14:creationId xmlns:p14="http://schemas.microsoft.com/office/powerpoint/2010/main" val="18242836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0" y="2194560"/>
            <a:ext cx="365760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92218" y="2194560"/>
            <a:ext cx="365760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6F950DF-1010-46A6-9CFA-B283779EEA02}" type="datetimeFigureOut">
              <a:rPr lang="en-US" smtClean="0"/>
              <a:t>6/29/2017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B02EA0-FFEB-4305-A93F-EFC23D677DB8}" type="slidenum">
              <a:rPr lang="en-US" smtClean="0"/>
              <a:t>‹#›</a:t>
            </a:fld>
            <a:endParaRPr lang="en-US"/>
          </a:p>
        </p:txBody>
      </p:sp>
    </p:spTree>
    <p:extLst>
      <p:ext uri="{BB962C8B-B14F-4D97-AF65-F5344CB8AC3E}">
        <p14:creationId xmlns:p14="http://schemas.microsoft.com/office/powerpoint/2010/main" val="18147447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85800" y="2048256"/>
            <a:ext cx="365760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743200"/>
            <a:ext cx="365760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820793" y="2048256"/>
            <a:ext cx="365760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20793" y="2743200"/>
            <a:ext cx="365760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6F950DF-1010-46A6-9CFA-B283779EEA02}" type="datetimeFigureOut">
              <a:rPr lang="en-US" smtClean="0"/>
              <a:t>6/29/2017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2B02EA0-FFEB-4305-A93F-EFC23D677DB8}" type="slidenum">
              <a:rPr lang="en-US" smtClean="0"/>
              <a:t>‹#›</a:t>
            </a:fld>
            <a:endParaRPr lang="en-US"/>
          </a:p>
        </p:txBody>
      </p:sp>
    </p:spTree>
    <p:extLst>
      <p:ext uri="{BB962C8B-B14F-4D97-AF65-F5344CB8AC3E}">
        <p14:creationId xmlns:p14="http://schemas.microsoft.com/office/powerpoint/2010/main" val="31984278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lvl1pPr>
              <a:defRPr>
                <a:solidFill>
                  <a:schemeClr val="accent1">
                    <a:lumMod val="50000"/>
                  </a:schemeClr>
                </a:solidFill>
              </a:defRPr>
            </a:lvl1pPr>
          </a:lstStyle>
          <a:p>
            <a:fld id="{C6F950DF-1010-46A6-9CFA-B283779EEA02}" type="datetimeFigureOut">
              <a:rPr lang="en-US" smtClean="0"/>
              <a:t>6/29/2017</a:t>
            </a:fld>
            <a:endParaRPr lang="en-US"/>
          </a:p>
        </p:txBody>
      </p:sp>
      <p:sp>
        <p:nvSpPr>
          <p:cNvPr id="4" name="Footer Placeholder 3"/>
          <p:cNvSpPr>
            <a:spLocks noGrp="1"/>
          </p:cNvSpPr>
          <p:nvPr>
            <p:ph type="ftr" sz="quarter" idx="11"/>
          </p:nvPr>
        </p:nvSpPr>
        <p:spPr/>
        <p:txBody>
          <a:bodyPr/>
          <a:lstStyle>
            <a:lvl1pPr>
              <a:defRPr>
                <a:solidFill>
                  <a:schemeClr val="accent1">
                    <a:lumMod val="50000"/>
                  </a:schemeClr>
                </a:solidFill>
              </a:defRPr>
            </a:lvl1pPr>
          </a:lstStyle>
          <a:p>
            <a:endParaRPr lang="en-US"/>
          </a:p>
        </p:txBody>
      </p:sp>
      <p:sp>
        <p:nvSpPr>
          <p:cNvPr id="5" name="Slide Number Placeholder 4"/>
          <p:cNvSpPr>
            <a:spLocks noGrp="1"/>
          </p:cNvSpPr>
          <p:nvPr>
            <p:ph type="sldNum" sz="quarter" idx="12"/>
          </p:nvPr>
        </p:nvSpPr>
        <p:spPr/>
        <p:txBody>
          <a:bodyPr/>
          <a:lstStyle/>
          <a:p>
            <a:fld id="{82B02EA0-FFEB-4305-A93F-EFC23D677DB8}" type="slidenum">
              <a:rPr lang="en-US" smtClean="0"/>
              <a:t>‹#›</a:t>
            </a:fld>
            <a:endParaRPr lang="en-US"/>
          </a:p>
        </p:txBody>
      </p:sp>
    </p:spTree>
    <p:extLst>
      <p:ext uri="{BB962C8B-B14F-4D97-AF65-F5344CB8AC3E}">
        <p14:creationId xmlns:p14="http://schemas.microsoft.com/office/powerpoint/2010/main" val="20648958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F950DF-1010-46A6-9CFA-B283779EEA02}" type="datetimeFigureOut">
              <a:rPr lang="en-US" smtClean="0"/>
              <a:t>6/29/2017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2B02EA0-FFEB-4305-A93F-EFC23D677DB8}" type="slidenum">
              <a:rPr lang="en-US" smtClean="0"/>
              <a:t>‹#›</a:t>
            </a:fld>
            <a:endParaRPr lang="en-US"/>
          </a:p>
        </p:txBody>
      </p:sp>
    </p:spTree>
    <p:extLst>
      <p:ext uri="{BB962C8B-B14F-4D97-AF65-F5344CB8AC3E}">
        <p14:creationId xmlns:p14="http://schemas.microsoft.com/office/powerpoint/2010/main" val="31264930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6227806" y="1"/>
            <a:ext cx="2916194"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12230" y="685800"/>
            <a:ext cx="2400300" cy="1737360"/>
          </a:xfrm>
        </p:spPr>
        <p:txBody>
          <a:bodyPr anchor="b">
            <a:normAutofit/>
          </a:bodyPr>
          <a:lstStyle>
            <a:lvl1pPr>
              <a:defRPr sz="2800" b="0"/>
            </a:lvl1pPr>
          </a:lstStyle>
          <a:p>
            <a:r>
              <a:rPr lang="en-US" smtClean="0"/>
              <a:t>Click to edit Master title style</a:t>
            </a:r>
            <a:endParaRPr lang="en-US" dirty="0"/>
          </a:p>
        </p:txBody>
      </p:sp>
      <p:sp>
        <p:nvSpPr>
          <p:cNvPr id="3" name="Content Placeholder 2"/>
          <p:cNvSpPr>
            <a:spLocks noGrp="1"/>
          </p:cNvSpPr>
          <p:nvPr>
            <p:ph idx="1"/>
          </p:nvPr>
        </p:nvSpPr>
        <p:spPr>
          <a:xfrm>
            <a:off x="628650" y="685800"/>
            <a:ext cx="5033772"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412230" y="2423160"/>
            <a:ext cx="2400300" cy="3291840"/>
          </a:xfrm>
        </p:spPr>
        <p:txBody>
          <a:bodyPr>
            <a:normAutofit/>
          </a:bodyPr>
          <a:lstStyle>
            <a:lvl1pPr marL="0" indent="0">
              <a:lnSpc>
                <a:spcPct val="100000"/>
              </a:lnSpc>
              <a:spcBef>
                <a:spcPts val="1000"/>
              </a:spcBef>
              <a:buNone/>
              <a:defRPr sz="135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12" name="Group 11"/>
          <p:cNvGrpSpPr/>
          <p:nvPr/>
        </p:nvGrpSpPr>
        <p:grpSpPr>
          <a:xfrm>
            <a:off x="8522664" y="6255258"/>
            <a:ext cx="393192" cy="393192"/>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9" name="Date Placeholder 8"/>
          <p:cNvSpPr>
            <a:spLocks noGrp="1"/>
          </p:cNvSpPr>
          <p:nvPr>
            <p:ph type="dt" sz="half" idx="10"/>
          </p:nvPr>
        </p:nvSpPr>
        <p:spPr/>
        <p:txBody>
          <a:bodyPr/>
          <a:lstStyle/>
          <a:p>
            <a:fld id="{C6F950DF-1010-46A6-9CFA-B283779EEA02}" type="datetimeFigureOut">
              <a:rPr lang="en-US" smtClean="0"/>
              <a:t>6/29/2017</a:t>
            </a:fld>
            <a:endParaRPr lang="en-US"/>
          </a:p>
        </p:txBody>
      </p:sp>
      <p:sp>
        <p:nvSpPr>
          <p:cNvPr id="10" name="Footer Placeholder 9"/>
          <p:cNvSpPr>
            <a:spLocks noGrp="1"/>
          </p:cNvSpPr>
          <p:nvPr>
            <p:ph type="ftr" sz="quarter" idx="11"/>
          </p:nvPr>
        </p:nvSpPr>
        <p:spPr/>
        <p:txBody>
          <a:bodyPr/>
          <a:lstStyle/>
          <a:p>
            <a:endParaRPr lang="en-US"/>
          </a:p>
        </p:txBody>
      </p:sp>
      <p:sp>
        <p:nvSpPr>
          <p:cNvPr id="11" name="Slide Number Placeholder 10"/>
          <p:cNvSpPr>
            <a:spLocks noGrp="1"/>
          </p:cNvSpPr>
          <p:nvPr>
            <p:ph type="sldNum" sz="quarter" idx="12"/>
          </p:nvPr>
        </p:nvSpPr>
        <p:spPr/>
        <p:txBody>
          <a:bodyPr/>
          <a:lstStyle/>
          <a:p>
            <a:fld id="{82B02EA0-FFEB-4305-A93F-EFC23D677DB8}" type="slidenum">
              <a:rPr lang="en-US" smtClean="0"/>
              <a:t>‹#›</a:t>
            </a:fld>
            <a:endParaRPr lang="en-US"/>
          </a:p>
        </p:txBody>
      </p:sp>
    </p:spTree>
    <p:extLst>
      <p:ext uri="{BB962C8B-B14F-4D97-AF65-F5344CB8AC3E}">
        <p14:creationId xmlns:p14="http://schemas.microsoft.com/office/powerpoint/2010/main" val="8667488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6227806" y="1"/>
            <a:ext cx="2916194"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12230" y="685800"/>
            <a:ext cx="2400300" cy="1737360"/>
          </a:xfrm>
        </p:spPr>
        <p:txBody>
          <a:bodyPr anchor="b">
            <a:normAutofit/>
          </a:bodyPr>
          <a:lstStyle>
            <a:lvl1pPr>
              <a:defRPr sz="28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6227805"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412230" y="2423160"/>
            <a:ext cx="2400300" cy="3291840"/>
          </a:xfrm>
        </p:spPr>
        <p:txBody>
          <a:bodyPr>
            <a:normAutofit/>
          </a:bodyPr>
          <a:lstStyle>
            <a:lvl1pPr marL="0" indent="0">
              <a:lnSpc>
                <a:spcPct val="100000"/>
              </a:lnSpc>
              <a:spcBef>
                <a:spcPts val="1000"/>
              </a:spcBef>
              <a:buNone/>
              <a:defRPr sz="135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12" name="Group 11"/>
          <p:cNvGrpSpPr/>
          <p:nvPr/>
        </p:nvGrpSpPr>
        <p:grpSpPr>
          <a:xfrm>
            <a:off x="8522664" y="6255258"/>
            <a:ext cx="393192" cy="393192"/>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8" name="Date Placeholder 7"/>
          <p:cNvSpPr>
            <a:spLocks noGrp="1"/>
          </p:cNvSpPr>
          <p:nvPr>
            <p:ph type="dt" sz="half" idx="10"/>
          </p:nvPr>
        </p:nvSpPr>
        <p:spPr/>
        <p:txBody>
          <a:bodyPr/>
          <a:lstStyle/>
          <a:p>
            <a:fld id="{C6F950DF-1010-46A6-9CFA-B283779EEA02}" type="datetimeFigureOut">
              <a:rPr lang="en-US" smtClean="0"/>
              <a:t>6/29/2017</a:t>
            </a:fld>
            <a:endParaRPr lang="en-US"/>
          </a:p>
        </p:txBody>
      </p:sp>
      <p:sp>
        <p:nvSpPr>
          <p:cNvPr id="10" name="Slide Number Placeholder 9"/>
          <p:cNvSpPr>
            <a:spLocks noGrp="1"/>
          </p:cNvSpPr>
          <p:nvPr>
            <p:ph type="sldNum" sz="quarter" idx="12"/>
          </p:nvPr>
        </p:nvSpPr>
        <p:spPr/>
        <p:txBody>
          <a:bodyPr/>
          <a:lstStyle/>
          <a:p>
            <a:fld id="{82B02EA0-FFEB-4305-A93F-EFC23D677DB8}" type="slidenum">
              <a:rPr lang="en-US" smtClean="0"/>
              <a:t>‹#›</a:t>
            </a:fld>
            <a:endParaRPr lang="en-US"/>
          </a:p>
        </p:txBody>
      </p:sp>
    </p:spTree>
    <p:extLst>
      <p:ext uri="{BB962C8B-B14F-4D97-AF65-F5344CB8AC3E}">
        <p14:creationId xmlns:p14="http://schemas.microsoft.com/office/powerpoint/2010/main" val="9027664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p:cNvGrpSpPr/>
          <p:nvPr/>
        </p:nvGrpSpPr>
        <p:grpSpPr>
          <a:xfrm>
            <a:off x="8522664" y="6255258"/>
            <a:ext cx="393192" cy="393192"/>
            <a:chOff x="8532189" y="5068824"/>
            <a:chExt cx="393192" cy="393192"/>
          </a:xfrm>
        </p:grpSpPr>
        <p:sp>
          <p:nvSpPr>
            <p:cNvPr id="8" name="Oval 7"/>
            <p:cNvSpPr>
              <a:spLocks noChangeAspect="1"/>
            </p:cNvSpPr>
            <p:nvPr/>
          </p:nvSpPr>
          <p:spPr>
            <a:xfrm>
              <a:off x="8532189" y="5068824"/>
              <a:ext cx="393192" cy="393192"/>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2" name="Title Placeholder 1"/>
          <p:cNvSpPr>
            <a:spLocks noGrp="1"/>
          </p:cNvSpPr>
          <p:nvPr>
            <p:ph type="title"/>
          </p:nvPr>
        </p:nvSpPr>
        <p:spPr>
          <a:xfrm>
            <a:off x="685800" y="484632"/>
            <a:ext cx="7772400" cy="1609344"/>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2121408"/>
            <a:ext cx="7772400" cy="405079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2368" y="6272785"/>
            <a:ext cx="2455164" cy="365125"/>
          </a:xfrm>
          <a:prstGeom prst="rect">
            <a:avLst/>
          </a:prstGeom>
        </p:spPr>
        <p:txBody>
          <a:bodyPr vert="horz" lIns="91440" tIns="45720" rIns="91440" bIns="45720" rtlCol="0" anchor="ctr"/>
          <a:lstStyle>
            <a:lvl1pPr algn="r">
              <a:defRPr sz="1000">
                <a:solidFill>
                  <a:schemeClr val="accent1">
                    <a:lumMod val="50000"/>
                  </a:schemeClr>
                </a:solidFill>
              </a:defRPr>
            </a:lvl1pPr>
          </a:lstStyle>
          <a:p>
            <a:fld id="{C6F950DF-1010-46A6-9CFA-B283779EEA02}" type="datetimeFigureOut">
              <a:rPr lang="en-US" smtClean="0"/>
              <a:t>6/29/2017</a:t>
            </a:fld>
            <a:endParaRPr lang="en-US"/>
          </a:p>
        </p:txBody>
      </p:sp>
      <p:sp>
        <p:nvSpPr>
          <p:cNvPr id="5" name="Footer Placeholder 4"/>
          <p:cNvSpPr>
            <a:spLocks noGrp="1"/>
          </p:cNvSpPr>
          <p:nvPr>
            <p:ph type="ftr" sz="quarter" idx="3"/>
          </p:nvPr>
        </p:nvSpPr>
        <p:spPr>
          <a:xfrm>
            <a:off x="685800" y="6272785"/>
            <a:ext cx="4745736" cy="365125"/>
          </a:xfrm>
          <a:prstGeom prst="rect">
            <a:avLst/>
          </a:prstGeom>
        </p:spPr>
        <p:txBody>
          <a:bodyPr vert="horz" lIns="91440" tIns="45720" rIns="91440" bIns="45720" rtlCol="0" anchor="ctr"/>
          <a:lstStyle>
            <a:lvl1pPr algn="l">
              <a:defRPr sz="1000">
                <a:solidFill>
                  <a:schemeClr val="accent1">
                    <a:lumMod val="50000"/>
                  </a:schemeClr>
                </a:solidFill>
              </a:defRPr>
            </a:lvl1pPr>
          </a:lstStyle>
          <a:p>
            <a:endParaRPr lang="en-US"/>
          </a:p>
        </p:txBody>
      </p:sp>
      <p:sp>
        <p:nvSpPr>
          <p:cNvPr id="6" name="Slide Number Placeholder 5"/>
          <p:cNvSpPr>
            <a:spLocks noGrp="1"/>
          </p:cNvSpPr>
          <p:nvPr>
            <p:ph type="sldNum" sz="quarter" idx="4"/>
          </p:nvPr>
        </p:nvSpPr>
        <p:spPr>
          <a:xfrm>
            <a:off x="8483346" y="6272785"/>
            <a:ext cx="480060" cy="365125"/>
          </a:xfrm>
          <a:prstGeom prst="rect">
            <a:avLst/>
          </a:prstGeom>
        </p:spPr>
        <p:txBody>
          <a:bodyPr vert="horz" lIns="91440" tIns="45720" rIns="91440" bIns="45720" rtlCol="0" anchor="ctr"/>
          <a:lstStyle>
            <a:lvl1pPr algn="ctr">
              <a:defRPr sz="1100" b="1" spc="-70" baseline="0">
                <a:solidFill>
                  <a:srgbClr val="FFFFFF"/>
                </a:solidFill>
                <a:latin typeface="+mn-lt"/>
              </a:defRPr>
            </a:lvl1pPr>
          </a:lstStyle>
          <a:p>
            <a:fld id="{82B02EA0-FFEB-4305-A93F-EFC23D677DB8}" type="slidenum">
              <a:rPr lang="en-US" smtClean="0"/>
              <a:t>‹#›</a:t>
            </a:fld>
            <a:endParaRPr lang="en-US"/>
          </a:p>
        </p:txBody>
      </p:sp>
    </p:spTree>
    <p:extLst>
      <p:ext uri="{BB962C8B-B14F-4D97-AF65-F5344CB8AC3E}">
        <p14:creationId xmlns:p14="http://schemas.microsoft.com/office/powerpoint/2010/main" val="425312215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200" b="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Origins of the American Revolution</a:t>
            </a:r>
            <a:endParaRPr lang="en-US" dirty="0"/>
          </a:p>
        </p:txBody>
      </p:sp>
      <p:sp>
        <p:nvSpPr>
          <p:cNvPr id="3" name="Subtitle 2"/>
          <p:cNvSpPr>
            <a:spLocks noGrp="1"/>
          </p:cNvSpPr>
          <p:nvPr>
            <p:ph type="subTitle" idx="1"/>
          </p:nvPr>
        </p:nvSpPr>
        <p:spPr/>
        <p:txBody>
          <a:bodyPr/>
          <a:lstStyle/>
          <a:p>
            <a:r>
              <a:rPr lang="en-US" dirty="0" smtClean="0"/>
              <a:t>Matcher answers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5506" y="3733800"/>
            <a:ext cx="3988893" cy="2976884"/>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878389">
            <a:off x="3674391" y="4040872"/>
            <a:ext cx="3276601" cy="2362739"/>
          </a:xfrm>
          <a:prstGeom prst="rect">
            <a:avLst/>
          </a:prstGeom>
        </p:spPr>
      </p:pic>
    </p:spTree>
    <p:extLst>
      <p:ext uri="{BB962C8B-B14F-4D97-AF65-F5344CB8AC3E}">
        <p14:creationId xmlns:p14="http://schemas.microsoft.com/office/powerpoint/2010/main" val="16556247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stamp </a:t>
            </a:r>
            <a:r>
              <a:rPr lang="en-US" dirty="0" smtClean="0"/>
              <a:t>act of 1765</a:t>
            </a:r>
            <a:endParaRPr lang="en-US" dirty="0"/>
          </a:p>
        </p:txBody>
      </p:sp>
      <p:sp>
        <p:nvSpPr>
          <p:cNvPr id="3" name="Content Placeholder 2"/>
          <p:cNvSpPr>
            <a:spLocks noGrp="1"/>
          </p:cNvSpPr>
          <p:nvPr>
            <p:ph sz="half" idx="1"/>
          </p:nvPr>
        </p:nvSpPr>
        <p:spPr>
          <a:xfrm>
            <a:off x="5299788" y="1828800"/>
            <a:ext cx="3536272" cy="4284091"/>
          </a:xfrm>
        </p:spPr>
        <p:txBody>
          <a:bodyPr>
            <a:normAutofit lnSpcReduction="10000"/>
          </a:bodyPr>
          <a:lstStyle/>
          <a:p>
            <a:pPr marL="114300" indent="0">
              <a:buNone/>
            </a:pPr>
            <a:r>
              <a:rPr lang="en-US" dirty="0"/>
              <a:t>“For every skin or piece of vellum or parchment, or sheet or piece of paper, on which shall be </a:t>
            </a:r>
            <a:r>
              <a:rPr lang="en-US" dirty="0" err="1"/>
              <a:t>ingrossed</a:t>
            </a:r>
            <a:r>
              <a:rPr lang="en-US" dirty="0"/>
              <a:t>, written, or printed, any copy of any petition, bill, answer, claim, plea, replication, rejoinder, demurrer, or other pleading in any such court, a stamp duty of three pence</a:t>
            </a:r>
            <a:r>
              <a:rPr lang="en-US" dirty="0" smtClean="0"/>
              <a:t>.”  Since it was the major cause of the rebellion, it’s ironi</a:t>
            </a:r>
            <a:r>
              <a:rPr lang="en-US" dirty="0" smtClean="0"/>
              <a:t>c to note that this act never actually went into law.  Parliament repealed the act.</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09600" y="1828800"/>
            <a:ext cx="4648200" cy="4284091"/>
          </a:xfrm>
        </p:spPr>
      </p:pic>
    </p:spTree>
    <p:extLst>
      <p:ext uri="{BB962C8B-B14F-4D97-AF65-F5344CB8AC3E}">
        <p14:creationId xmlns:p14="http://schemas.microsoft.com/office/powerpoint/2010/main" val="2942428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347"/>
            <a:ext cx="8763000" cy="658368"/>
          </a:xfrm>
        </p:spPr>
        <p:txBody>
          <a:bodyPr>
            <a:normAutofit fontScale="90000"/>
          </a:bodyPr>
          <a:lstStyle/>
          <a:p>
            <a:r>
              <a:rPr lang="en-US" dirty="0" smtClean="0"/>
              <a:t>Ben </a:t>
            </a:r>
            <a:r>
              <a:rPr lang="en-US" dirty="0" smtClean="0"/>
              <a:t>franklin’s political cartoon, resurrected </a:t>
            </a:r>
            <a:endParaRPr lang="en-US" dirty="0"/>
          </a:p>
        </p:txBody>
      </p:sp>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381000" y="810715"/>
            <a:ext cx="6569434" cy="4724400"/>
          </a:xfrm>
        </p:spPr>
      </p:pic>
      <p:sp>
        <p:nvSpPr>
          <p:cNvPr id="3" name="Content Placeholder 2"/>
          <p:cNvSpPr>
            <a:spLocks noGrp="1"/>
          </p:cNvSpPr>
          <p:nvPr>
            <p:ph sz="half" idx="2"/>
          </p:nvPr>
        </p:nvSpPr>
        <p:spPr>
          <a:xfrm>
            <a:off x="381000" y="5715000"/>
            <a:ext cx="7992618" cy="914400"/>
          </a:xfrm>
        </p:spPr>
        <p:txBody>
          <a:bodyPr>
            <a:normAutofit/>
          </a:bodyPr>
          <a:lstStyle/>
          <a:p>
            <a:pPr marL="114300" indent="0">
              <a:buNone/>
            </a:pPr>
            <a:r>
              <a:rPr lang="en-US" dirty="0" smtClean="0"/>
              <a:t>This </a:t>
            </a:r>
            <a:r>
              <a:rPr lang="en-US" dirty="0"/>
              <a:t>political cartoon </a:t>
            </a:r>
            <a:r>
              <a:rPr lang="en-US" dirty="0" smtClean="0"/>
              <a:t>was </a:t>
            </a:r>
            <a:r>
              <a:rPr lang="en-US" dirty="0"/>
              <a:t>originally created during the French and Indian War.  It had a completely different meaning then than it would in the years before the American Revolution. </a:t>
            </a:r>
          </a:p>
        </p:txBody>
      </p:sp>
    </p:spTree>
    <p:extLst>
      <p:ext uri="{BB962C8B-B14F-4D97-AF65-F5344CB8AC3E}">
        <p14:creationId xmlns:p14="http://schemas.microsoft.com/office/powerpoint/2010/main" val="33876438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patriots</a:t>
            </a:r>
            <a:endParaRPr lang="en-US" dirty="0"/>
          </a:p>
        </p:txBody>
      </p:sp>
      <p:pic>
        <p:nvPicPr>
          <p:cNvPr id="5" name="Content Placeholder 4"/>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t="9635" b="9635"/>
          <a:stretch>
            <a:fillRect/>
          </a:stretch>
        </p:blipFill>
        <p:spPr/>
      </p:pic>
      <p:sp>
        <p:nvSpPr>
          <p:cNvPr id="3" name="Content Placeholder 2"/>
          <p:cNvSpPr>
            <a:spLocks noGrp="1"/>
          </p:cNvSpPr>
          <p:nvPr>
            <p:ph type="body" sz="half" idx="2"/>
          </p:nvPr>
        </p:nvSpPr>
        <p:spPr>
          <a:xfrm>
            <a:off x="6320017" y="2423160"/>
            <a:ext cx="2584725" cy="3901440"/>
          </a:xfrm>
        </p:spPr>
        <p:txBody>
          <a:bodyPr/>
          <a:lstStyle/>
          <a:p>
            <a:pPr marL="114300" indent="0">
              <a:buNone/>
            </a:pPr>
            <a:r>
              <a:rPr lang="en-US" dirty="0" smtClean="0"/>
              <a:t>People </a:t>
            </a:r>
            <a:r>
              <a:rPr lang="en-US" dirty="0"/>
              <a:t>who believed that the British had become tyrants and that they must be opposed – that the time had come to alter, abolish, and replace the English rulers – were called this</a:t>
            </a:r>
            <a:r>
              <a:rPr lang="en-US" dirty="0" smtClean="0"/>
              <a:t>.</a:t>
            </a:r>
          </a:p>
          <a:p>
            <a:pPr marL="114300" indent="0">
              <a:buNone/>
            </a:pPr>
            <a:r>
              <a:rPr lang="en-US" dirty="0" smtClean="0"/>
              <a:t>Today, we can just refer to these men and women was “the good guys!”  The Founding Fathers were all patriots, as were the men and women of the Continental Army.</a:t>
            </a:r>
            <a:endParaRPr lang="en-US" dirty="0"/>
          </a:p>
        </p:txBody>
      </p:sp>
    </p:spTree>
    <p:extLst>
      <p:ext uri="{BB962C8B-B14F-4D97-AF65-F5344CB8AC3E}">
        <p14:creationId xmlns:p14="http://schemas.microsoft.com/office/powerpoint/2010/main" val="31514507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12230" y="685800"/>
            <a:ext cx="2400300" cy="533400"/>
          </a:xfrm>
        </p:spPr>
        <p:txBody>
          <a:bodyPr/>
          <a:lstStyle/>
          <a:p>
            <a:r>
              <a:rPr lang="en-US" dirty="0" smtClean="0"/>
              <a:t>loyalists</a:t>
            </a:r>
            <a:endParaRPr lang="en-US" dirty="0"/>
          </a:p>
        </p:txBody>
      </p:sp>
      <p:pic>
        <p:nvPicPr>
          <p:cNvPr id="5" name="Content Placeholder 4"/>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t="13043" b="13043"/>
          <a:stretch>
            <a:fillRect/>
          </a:stretch>
        </p:blipFill>
        <p:spPr/>
      </p:pic>
      <p:sp>
        <p:nvSpPr>
          <p:cNvPr id="3" name="Content Placeholder 2"/>
          <p:cNvSpPr>
            <a:spLocks noGrp="1"/>
          </p:cNvSpPr>
          <p:nvPr>
            <p:ph type="body" sz="half" idx="2"/>
          </p:nvPr>
        </p:nvSpPr>
        <p:spPr>
          <a:xfrm>
            <a:off x="6255797" y="1295400"/>
            <a:ext cx="2400300" cy="5105400"/>
          </a:xfrm>
        </p:spPr>
        <p:txBody>
          <a:bodyPr/>
          <a:lstStyle/>
          <a:p>
            <a:pPr marL="114300" indent="0">
              <a:buNone/>
            </a:pPr>
            <a:r>
              <a:rPr lang="en-US" dirty="0"/>
              <a:t>American colonists who supported the British side during the Revolutionary War period were known by this title. </a:t>
            </a:r>
            <a:r>
              <a:rPr lang="en-US" dirty="0" smtClean="0"/>
              <a:t>About one third of Americans were loyalists during the conflict</a:t>
            </a:r>
            <a:r>
              <a:rPr lang="en-US" dirty="0" smtClean="0"/>
              <a:t>.</a:t>
            </a:r>
          </a:p>
          <a:p>
            <a:pPr marL="114300" indent="0">
              <a:buNone/>
            </a:pPr>
            <a:r>
              <a:rPr lang="en-US" dirty="0" smtClean="0"/>
              <a:t>During the war, Loyalists offered support for the English Crown or to the redcoats fighting the war.  </a:t>
            </a:r>
          </a:p>
          <a:p>
            <a:pPr marL="114300" indent="0">
              <a:buNone/>
            </a:pPr>
            <a:r>
              <a:rPr lang="en-US" dirty="0" smtClean="0"/>
              <a:t>After the Revolutionary War was won by the patriots, most Loyalists lost all of their property.  Although Americans agreed to restore their wealth, it never happened. </a:t>
            </a:r>
            <a:endParaRPr lang="en-US" dirty="0"/>
          </a:p>
        </p:txBody>
      </p:sp>
    </p:spTree>
    <p:extLst>
      <p:ext uri="{BB962C8B-B14F-4D97-AF65-F5344CB8AC3E}">
        <p14:creationId xmlns:p14="http://schemas.microsoft.com/office/powerpoint/2010/main" val="1856594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12230" y="685800"/>
            <a:ext cx="2400300" cy="914400"/>
          </a:xfrm>
        </p:spPr>
        <p:txBody>
          <a:bodyPr/>
          <a:lstStyle/>
          <a:p>
            <a:r>
              <a:rPr lang="en-US" dirty="0" smtClean="0"/>
              <a:t>Samuel </a:t>
            </a:r>
            <a:r>
              <a:rPr lang="en-US" dirty="0" err="1" smtClean="0"/>
              <a:t>prescott</a:t>
            </a:r>
            <a:endParaRPr lang="en-US" dirty="0"/>
          </a:p>
        </p:txBody>
      </p:sp>
      <p:sp>
        <p:nvSpPr>
          <p:cNvPr id="3" name="Content Placeholder 2"/>
          <p:cNvSpPr>
            <a:spLocks noGrp="1"/>
          </p:cNvSpPr>
          <p:nvPr>
            <p:ph type="body" sz="half" idx="2"/>
          </p:nvPr>
        </p:nvSpPr>
        <p:spPr>
          <a:xfrm>
            <a:off x="6412230" y="1828800"/>
            <a:ext cx="2400300" cy="3886200"/>
          </a:xfrm>
        </p:spPr>
        <p:txBody>
          <a:bodyPr>
            <a:normAutofit/>
          </a:bodyPr>
          <a:lstStyle/>
          <a:p>
            <a:pPr marL="114300" indent="0">
              <a:buNone/>
            </a:pPr>
            <a:r>
              <a:rPr lang="en-US" dirty="0"/>
              <a:t>During the famed “Midnight Ride of Paul Revere,” Revere was captured by the British.  So was William Dawes.  </a:t>
            </a:r>
            <a:r>
              <a:rPr lang="en-US" dirty="0" smtClean="0"/>
              <a:t>(An apocryphal story suggests that Revere spread the news of the coming invasion by stopping at every tavern in New England – and eventually falling off his horse!) But </a:t>
            </a:r>
            <a:r>
              <a:rPr lang="en-US" dirty="0"/>
              <a:t>this man was able to deliver the message to the minutemen of Massachusetts: “The Redcoats were a-coming!” </a:t>
            </a:r>
          </a:p>
        </p:txBody>
      </p:sp>
      <p:pic>
        <p:nvPicPr>
          <p:cNvPr id="6" name="Picture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t="5380" b="5380"/>
          <a:stretch>
            <a:fillRect/>
          </a:stretch>
        </p:blipFill>
        <p:spPr/>
      </p:pic>
    </p:spTree>
    <p:extLst>
      <p:ext uri="{BB962C8B-B14F-4D97-AF65-F5344CB8AC3E}">
        <p14:creationId xmlns:p14="http://schemas.microsoft.com/office/powerpoint/2010/main" val="2700883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12230" y="685800"/>
            <a:ext cx="2400300" cy="609600"/>
          </a:xfrm>
        </p:spPr>
        <p:txBody>
          <a:bodyPr/>
          <a:lstStyle/>
          <a:p>
            <a:r>
              <a:rPr lang="en-US" dirty="0" smtClean="0"/>
              <a:t>John </a:t>
            </a:r>
            <a:r>
              <a:rPr lang="en-US" dirty="0" err="1" smtClean="0"/>
              <a:t>dickenson</a:t>
            </a:r>
            <a:endParaRPr lang="en-US" dirty="0"/>
          </a:p>
        </p:txBody>
      </p:sp>
      <p:pic>
        <p:nvPicPr>
          <p:cNvPr id="5" name="Content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9623" b="9623"/>
          <a:stretch>
            <a:fillRect/>
          </a:stretch>
        </p:blipFill>
        <p:spPr/>
      </p:pic>
      <p:sp>
        <p:nvSpPr>
          <p:cNvPr id="3" name="Content Placeholder 2"/>
          <p:cNvSpPr>
            <a:spLocks noGrp="1"/>
          </p:cNvSpPr>
          <p:nvPr>
            <p:ph type="body" sz="half" idx="2"/>
          </p:nvPr>
        </p:nvSpPr>
        <p:spPr>
          <a:xfrm>
            <a:off x="6412230" y="1524000"/>
            <a:ext cx="2400300" cy="4648200"/>
          </a:xfrm>
        </p:spPr>
        <p:txBody>
          <a:bodyPr>
            <a:normAutofit/>
          </a:bodyPr>
          <a:lstStyle/>
          <a:p>
            <a:pPr marL="114300" indent="0">
              <a:buNone/>
            </a:pPr>
            <a:r>
              <a:rPr lang="en-US" dirty="0"/>
              <a:t>He was the author of the famous Olive Branch Petition – an attempt to reconcile between the Continental Congress and the Parliament.  He was personally opposed to declaring independence. </a:t>
            </a:r>
            <a:endParaRPr lang="en-US" dirty="0" smtClean="0"/>
          </a:p>
          <a:p>
            <a:pPr marL="114300" indent="0">
              <a:buNone/>
            </a:pPr>
            <a:r>
              <a:rPr lang="en-US" dirty="0" smtClean="0"/>
              <a:t>Eventually, he would come along to supporting the movement for independence; however, he remained on poor terms with more energetic supporters of the Declaration of Independence like John Adams.  </a:t>
            </a:r>
            <a:endParaRPr lang="en-US" dirty="0"/>
          </a:p>
        </p:txBody>
      </p:sp>
    </p:spTree>
    <p:extLst>
      <p:ext uri="{BB962C8B-B14F-4D97-AF65-F5344CB8AC3E}">
        <p14:creationId xmlns:p14="http://schemas.microsoft.com/office/powerpoint/2010/main" val="3647079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12230" y="685800"/>
            <a:ext cx="2400300" cy="685800"/>
          </a:xfrm>
        </p:spPr>
        <p:txBody>
          <a:bodyPr/>
          <a:lstStyle/>
          <a:p>
            <a:r>
              <a:rPr lang="en-US" dirty="0" err="1" smtClean="0"/>
              <a:t>Crispus</a:t>
            </a:r>
            <a:r>
              <a:rPr lang="en-US" dirty="0" smtClean="0"/>
              <a:t> </a:t>
            </a:r>
            <a:r>
              <a:rPr lang="en-US" dirty="0" err="1" smtClean="0"/>
              <a:t>attucks</a:t>
            </a:r>
            <a:endParaRPr lang="en-US" dirty="0"/>
          </a:p>
        </p:txBody>
      </p:sp>
      <p:sp>
        <p:nvSpPr>
          <p:cNvPr id="3" name="Content Placeholder 2"/>
          <p:cNvSpPr>
            <a:spLocks noGrp="1"/>
          </p:cNvSpPr>
          <p:nvPr>
            <p:ph type="body" sz="half" idx="2"/>
          </p:nvPr>
        </p:nvSpPr>
        <p:spPr>
          <a:xfrm>
            <a:off x="6324600" y="1447800"/>
            <a:ext cx="2487930" cy="4724400"/>
          </a:xfrm>
        </p:spPr>
        <p:txBody>
          <a:bodyPr>
            <a:normAutofit/>
          </a:bodyPr>
          <a:lstStyle/>
          <a:p>
            <a:pPr marL="114300" indent="0">
              <a:buNone/>
            </a:pPr>
            <a:r>
              <a:rPr lang="en-US" dirty="0"/>
              <a:t>This African-American was one of the five men killed at the Boston Massacre, in March of 1770. </a:t>
            </a:r>
            <a:endParaRPr lang="en-US" dirty="0" smtClean="0"/>
          </a:p>
          <a:p>
            <a:pPr marL="114300" indent="0">
              <a:buNone/>
            </a:pPr>
            <a:r>
              <a:rPr lang="en-US" dirty="0" smtClean="0"/>
              <a:t>Since very few people immediately consider the diversity of American life during the 18</a:t>
            </a:r>
            <a:r>
              <a:rPr lang="en-US" baseline="30000" dirty="0" smtClean="0"/>
              <a:t>th</a:t>
            </a:r>
            <a:r>
              <a:rPr lang="en-US" dirty="0" smtClean="0"/>
              <a:t> Century, the memory of </a:t>
            </a:r>
            <a:r>
              <a:rPr lang="en-US" dirty="0" err="1" smtClean="0"/>
              <a:t>Crispus</a:t>
            </a:r>
            <a:r>
              <a:rPr lang="en-US" dirty="0" smtClean="0"/>
              <a:t> Attucks has been preserved in history books.  He was probably part African-American and part Wampanoag Indian; moreover, he was probably a runaway slave.  There were advertisements in a nearby newspaper years before his death for a runaway named “</a:t>
            </a:r>
            <a:r>
              <a:rPr lang="en-US" dirty="0" err="1" smtClean="0"/>
              <a:t>Crispus</a:t>
            </a:r>
            <a:r>
              <a:rPr lang="en-US" dirty="0" smtClean="0"/>
              <a:t>.” </a:t>
            </a:r>
            <a:endParaRPr lang="en-US" dirty="0"/>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l="16440" r="16440"/>
          <a:stretch>
            <a:fillRect/>
          </a:stretch>
        </p:blipFill>
        <p:spPr/>
      </p:pic>
    </p:spTree>
    <p:extLst>
      <p:ext uri="{BB962C8B-B14F-4D97-AF65-F5344CB8AC3E}">
        <p14:creationId xmlns:p14="http://schemas.microsoft.com/office/powerpoint/2010/main" val="10662374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12230" y="685800"/>
            <a:ext cx="2400300" cy="914400"/>
          </a:xfrm>
        </p:spPr>
        <p:txBody>
          <a:bodyPr/>
          <a:lstStyle/>
          <a:p>
            <a:r>
              <a:rPr lang="en-US" dirty="0" err="1" smtClean="0"/>
              <a:t>george</a:t>
            </a:r>
            <a:r>
              <a:rPr lang="en-US" dirty="0" smtClean="0"/>
              <a:t> </a:t>
            </a:r>
            <a:r>
              <a:rPr lang="en-US" dirty="0" err="1" smtClean="0"/>
              <a:t>grenville</a:t>
            </a:r>
            <a:endParaRPr lang="en-US" dirty="0"/>
          </a:p>
        </p:txBody>
      </p:sp>
      <p:sp>
        <p:nvSpPr>
          <p:cNvPr id="3" name="Content Placeholder 2"/>
          <p:cNvSpPr>
            <a:spLocks noGrp="1"/>
          </p:cNvSpPr>
          <p:nvPr>
            <p:ph type="body" sz="half" idx="2"/>
          </p:nvPr>
        </p:nvSpPr>
        <p:spPr>
          <a:xfrm>
            <a:off x="6227805" y="1676400"/>
            <a:ext cx="2584725" cy="4343400"/>
          </a:xfrm>
        </p:spPr>
        <p:txBody>
          <a:bodyPr/>
          <a:lstStyle/>
          <a:p>
            <a:pPr marL="114300" indent="0">
              <a:buNone/>
            </a:pPr>
            <a:r>
              <a:rPr lang="en-US" dirty="0"/>
              <a:t>This English prime minister was the mastermind behind the English tax policies of the early 1760s – including the Sugar Act and the Stamp Act. </a:t>
            </a:r>
            <a:endParaRPr lang="en-US" dirty="0" smtClean="0"/>
          </a:p>
          <a:p>
            <a:pPr marL="114300" indent="0">
              <a:buNone/>
            </a:pPr>
            <a:r>
              <a:rPr lang="en-US" dirty="0" smtClean="0"/>
              <a:t>Public outrage in the American colonies led to the repeal of the Stamp Act, but the basic policies remained in effect throughout the Revolutionary Period.  </a:t>
            </a:r>
            <a:endParaRPr lang="en-US" dirty="0"/>
          </a:p>
        </p:txBody>
      </p:sp>
      <p:pic>
        <p:nvPicPr>
          <p:cNvPr id="6" name="Picture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t="6013" b="6013"/>
          <a:stretch>
            <a:fillRect/>
          </a:stretch>
        </p:blipFill>
        <p:spPr/>
      </p:pic>
    </p:spTree>
    <p:extLst>
      <p:ext uri="{BB962C8B-B14F-4D97-AF65-F5344CB8AC3E}">
        <p14:creationId xmlns:p14="http://schemas.microsoft.com/office/powerpoint/2010/main" val="41853609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12230" y="685800"/>
            <a:ext cx="2400300" cy="685800"/>
          </a:xfrm>
        </p:spPr>
        <p:txBody>
          <a:bodyPr/>
          <a:lstStyle/>
          <a:p>
            <a:r>
              <a:rPr lang="en-US" dirty="0" smtClean="0"/>
              <a:t>James </a:t>
            </a:r>
            <a:r>
              <a:rPr lang="en-US" dirty="0" err="1" smtClean="0"/>
              <a:t>otis</a:t>
            </a:r>
            <a:endParaRPr lang="en-US" dirty="0"/>
          </a:p>
        </p:txBody>
      </p:sp>
      <p:sp>
        <p:nvSpPr>
          <p:cNvPr id="3" name="Content Placeholder 2"/>
          <p:cNvSpPr>
            <a:spLocks noGrp="1"/>
          </p:cNvSpPr>
          <p:nvPr>
            <p:ph type="body" sz="half" idx="2"/>
          </p:nvPr>
        </p:nvSpPr>
        <p:spPr>
          <a:xfrm>
            <a:off x="6412230" y="1752600"/>
            <a:ext cx="2400300" cy="3962400"/>
          </a:xfrm>
        </p:spPr>
        <p:txBody>
          <a:bodyPr/>
          <a:lstStyle/>
          <a:p>
            <a:pPr marL="114300" indent="0">
              <a:buNone/>
            </a:pPr>
            <a:r>
              <a:rPr lang="en-US" dirty="0"/>
              <a:t>He coined the expression, </a:t>
            </a:r>
            <a:r>
              <a:rPr lang="en-US" sz="4000" dirty="0" smtClean="0"/>
              <a:t>No </a:t>
            </a:r>
            <a:r>
              <a:rPr lang="en-US" sz="4000" dirty="0"/>
              <a:t>Taxation Without Representation</a:t>
            </a:r>
            <a:r>
              <a:rPr lang="en-US" sz="4000" dirty="0" smtClean="0"/>
              <a:t>! </a:t>
            </a:r>
            <a:endParaRPr lang="en-US" sz="4000" dirty="0"/>
          </a:p>
        </p:txBody>
      </p:sp>
      <p:pic>
        <p:nvPicPr>
          <p:cNvPr id="6" name="Picture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t="6282" b="6282"/>
          <a:stretch>
            <a:fillRect/>
          </a:stretch>
        </p:blipFill>
        <p:spPr/>
      </p:pic>
    </p:spTree>
    <p:extLst>
      <p:ext uri="{BB962C8B-B14F-4D97-AF65-F5344CB8AC3E}">
        <p14:creationId xmlns:p14="http://schemas.microsoft.com/office/powerpoint/2010/main" val="10070883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a:t>
            </a:r>
            <a:r>
              <a:rPr lang="en-US" dirty="0" err="1" smtClean="0"/>
              <a:t>adams</a:t>
            </a:r>
            <a:endParaRPr lang="en-US" dirty="0"/>
          </a:p>
        </p:txBody>
      </p:sp>
      <p:pic>
        <p:nvPicPr>
          <p:cNvPr id="5" name="Content Placeholder 4"/>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t="3495" b="3495"/>
          <a:stretch>
            <a:fillRect/>
          </a:stretch>
        </p:blipFill>
        <p:spPr/>
      </p:pic>
      <p:sp>
        <p:nvSpPr>
          <p:cNvPr id="3" name="Content Placeholder 2"/>
          <p:cNvSpPr>
            <a:spLocks noGrp="1"/>
          </p:cNvSpPr>
          <p:nvPr>
            <p:ph type="body" sz="half" idx="2"/>
          </p:nvPr>
        </p:nvSpPr>
        <p:spPr/>
        <p:txBody>
          <a:bodyPr>
            <a:normAutofit/>
          </a:bodyPr>
          <a:lstStyle/>
          <a:p>
            <a:pPr marL="114300" indent="0">
              <a:buNone/>
            </a:pPr>
            <a:r>
              <a:rPr lang="en-US" dirty="0"/>
              <a:t>During the years preceding the American Revolution, he was a young lawyer in New England.  He defended John Hancock when he was charged with smuggling and the English attempted to try him in vice admiralty courts.  He also defended the soldiers who were accused for murder for their role in the Boston Massacre! </a:t>
            </a:r>
          </a:p>
        </p:txBody>
      </p:sp>
    </p:spTree>
    <p:extLst>
      <p:ext uri="{BB962C8B-B14F-4D97-AF65-F5344CB8AC3E}">
        <p14:creationId xmlns:p14="http://schemas.microsoft.com/office/powerpoint/2010/main" val="19492911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proclamation of 1763</a:t>
            </a:r>
            <a:endParaRPr lang="en-US" dirty="0"/>
          </a:p>
        </p:txBody>
      </p:sp>
      <p:sp>
        <p:nvSpPr>
          <p:cNvPr id="5" name="Content Placeholder 4"/>
          <p:cNvSpPr>
            <a:spLocks noGrp="1"/>
          </p:cNvSpPr>
          <p:nvPr>
            <p:ph sz="half" idx="1"/>
          </p:nvPr>
        </p:nvSpPr>
        <p:spPr>
          <a:xfrm>
            <a:off x="685800" y="1905000"/>
            <a:ext cx="3886200" cy="4419600"/>
          </a:xfrm>
        </p:spPr>
        <p:txBody>
          <a:bodyPr>
            <a:normAutofit/>
          </a:bodyPr>
          <a:lstStyle/>
          <a:p>
            <a:pPr marL="114300" indent="0">
              <a:buNone/>
            </a:pPr>
            <a:r>
              <a:rPr lang="en-US" sz="2400" dirty="0"/>
              <a:t>“No American colonists shall settle to the west of the Appalachian Mountains by proclamation of England.” The Proclamation of 1763 forbid American settlers from entering into the Ohio River Valley, which they had worked so hard to wrest from the French. </a:t>
            </a:r>
          </a:p>
        </p:txBody>
      </p:sp>
      <p:pic>
        <p:nvPicPr>
          <p:cNvPr id="2" name="Content Placeholder 1"/>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572000" y="1752600"/>
            <a:ext cx="3657600" cy="4719484"/>
          </a:xfrm>
        </p:spPr>
      </p:pic>
    </p:spTree>
    <p:extLst>
      <p:ext uri="{BB962C8B-B14F-4D97-AF65-F5344CB8AC3E}">
        <p14:creationId xmlns:p14="http://schemas.microsoft.com/office/powerpoint/2010/main" val="36140453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12230" y="685800"/>
            <a:ext cx="2400300" cy="609600"/>
          </a:xfrm>
        </p:spPr>
        <p:txBody>
          <a:bodyPr/>
          <a:lstStyle/>
          <a:p>
            <a:r>
              <a:rPr lang="en-US" dirty="0" smtClean="0"/>
              <a:t>Nathan hale</a:t>
            </a:r>
            <a:endParaRPr lang="en-US" dirty="0"/>
          </a:p>
        </p:txBody>
      </p:sp>
      <p:sp>
        <p:nvSpPr>
          <p:cNvPr id="3" name="Content Placeholder 2"/>
          <p:cNvSpPr>
            <a:spLocks noGrp="1"/>
          </p:cNvSpPr>
          <p:nvPr>
            <p:ph type="body" sz="half" idx="2"/>
          </p:nvPr>
        </p:nvSpPr>
        <p:spPr>
          <a:xfrm>
            <a:off x="6324600" y="1371600"/>
            <a:ext cx="2487930" cy="4343400"/>
          </a:xfrm>
        </p:spPr>
        <p:txBody>
          <a:bodyPr/>
          <a:lstStyle/>
          <a:p>
            <a:pPr marL="114300" indent="0">
              <a:buNone/>
            </a:pPr>
            <a:r>
              <a:rPr lang="en-US" dirty="0"/>
              <a:t>When he was convicted of spying on the English and sentenced to death, this American patriot’s dying words were, “I regret that I have but one life to lose for my country!” </a:t>
            </a:r>
            <a:endParaRPr lang="en-US" dirty="0" smtClean="0"/>
          </a:p>
          <a:p>
            <a:pPr marL="114300" indent="0">
              <a:buNone/>
            </a:pPr>
            <a:r>
              <a:rPr lang="en-US" dirty="0" smtClean="0"/>
              <a:t>Hale was a schoolteacher, and he was discovered relatively early on the war.  </a:t>
            </a:r>
          </a:p>
          <a:p>
            <a:pPr marL="114300" indent="0">
              <a:buNone/>
            </a:pPr>
            <a:r>
              <a:rPr lang="en-US" dirty="0" smtClean="0"/>
              <a:t>Espionage was important for both the American Patriots and the English throughout the war. </a:t>
            </a:r>
            <a:endParaRPr lang="en-US" dirty="0"/>
          </a:p>
        </p:txBody>
      </p:sp>
      <p:pic>
        <p:nvPicPr>
          <p:cNvPr id="6" name="Picture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l="9262" r="9262"/>
          <a:stretch>
            <a:fillRect/>
          </a:stretch>
        </p:blipFill>
        <p:spPr/>
      </p:pic>
    </p:spTree>
    <p:extLst>
      <p:ext uri="{BB962C8B-B14F-4D97-AF65-F5344CB8AC3E}">
        <p14:creationId xmlns:p14="http://schemas.microsoft.com/office/powerpoint/2010/main" val="34564881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a:t>
            </a:r>
            <a:r>
              <a:rPr lang="en-US" dirty="0" err="1" smtClean="0"/>
              <a:t>hancock</a:t>
            </a:r>
            <a:endParaRPr lang="en-US" dirty="0"/>
          </a:p>
        </p:txBody>
      </p:sp>
      <p:pic>
        <p:nvPicPr>
          <p:cNvPr id="5" name="Content Placeholder 4"/>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t="10672" b="10672"/>
          <a:stretch>
            <a:fillRect/>
          </a:stretch>
        </p:blipFill>
        <p:spPr/>
      </p:pic>
      <p:sp>
        <p:nvSpPr>
          <p:cNvPr id="3" name="Content Placeholder 2"/>
          <p:cNvSpPr>
            <a:spLocks noGrp="1"/>
          </p:cNvSpPr>
          <p:nvPr>
            <p:ph type="body" sz="half" idx="2"/>
          </p:nvPr>
        </p:nvSpPr>
        <p:spPr/>
        <p:txBody>
          <a:bodyPr>
            <a:normAutofit/>
          </a:bodyPr>
          <a:lstStyle/>
          <a:p>
            <a:pPr marL="114300" indent="0">
              <a:buNone/>
            </a:pPr>
            <a:r>
              <a:rPr lang="en-US" dirty="0"/>
              <a:t>He was a smuggler of molasses and a variety of other products of the Caribbean into Boston.  When his ship the Liberty was boarded by British customs agents, his “roughs” liberated the ship – in open defiance of the British government.</a:t>
            </a:r>
          </a:p>
        </p:txBody>
      </p:sp>
    </p:spTree>
    <p:extLst>
      <p:ext uri="{BB962C8B-B14F-4D97-AF65-F5344CB8AC3E}">
        <p14:creationId xmlns:p14="http://schemas.microsoft.com/office/powerpoint/2010/main" val="10730331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Charles </a:t>
            </a:r>
            <a:r>
              <a:rPr lang="en-US" dirty="0" err="1" smtClean="0"/>
              <a:t>townshend</a:t>
            </a:r>
            <a:endParaRPr lang="en-US" dirty="0"/>
          </a:p>
        </p:txBody>
      </p:sp>
      <p:pic>
        <p:nvPicPr>
          <p:cNvPr id="5" name="Content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4209" b="4209"/>
          <a:stretch>
            <a:fillRect/>
          </a:stretch>
        </p:blipFill>
        <p:spPr/>
      </p:pic>
      <p:sp>
        <p:nvSpPr>
          <p:cNvPr id="3" name="Content Placeholder 2"/>
          <p:cNvSpPr>
            <a:spLocks noGrp="1"/>
          </p:cNvSpPr>
          <p:nvPr>
            <p:ph type="body" sz="half" idx="2"/>
          </p:nvPr>
        </p:nvSpPr>
        <p:spPr/>
        <p:txBody>
          <a:bodyPr/>
          <a:lstStyle/>
          <a:p>
            <a:pPr marL="114300" indent="0">
              <a:buNone/>
            </a:pPr>
            <a:r>
              <a:rPr lang="en-US" dirty="0"/>
              <a:t>The taxes charged on items like glass, lead, paint, paper, and tea – which were leveled on the colonists starting in 1767 were named after this man, the new Prime Minister of England. </a:t>
            </a:r>
          </a:p>
        </p:txBody>
      </p:sp>
    </p:spTree>
    <p:extLst>
      <p:ext uri="{BB962C8B-B14F-4D97-AF65-F5344CB8AC3E}">
        <p14:creationId xmlns:p14="http://schemas.microsoft.com/office/powerpoint/2010/main" val="23444738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12230" y="685800"/>
            <a:ext cx="2400300" cy="609600"/>
          </a:xfrm>
        </p:spPr>
        <p:txBody>
          <a:bodyPr/>
          <a:lstStyle/>
          <a:p>
            <a:r>
              <a:rPr lang="en-US" dirty="0" smtClean="0"/>
              <a:t>Paul revere</a:t>
            </a:r>
            <a:endParaRPr lang="en-US" dirty="0"/>
          </a:p>
        </p:txBody>
      </p:sp>
      <p:pic>
        <p:nvPicPr>
          <p:cNvPr id="5" name="Content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833" b="1833"/>
          <a:stretch>
            <a:fillRect/>
          </a:stretch>
        </p:blipFill>
        <p:spPr/>
      </p:pic>
      <p:sp>
        <p:nvSpPr>
          <p:cNvPr id="3" name="Content Placeholder 2"/>
          <p:cNvSpPr>
            <a:spLocks noGrp="1"/>
          </p:cNvSpPr>
          <p:nvPr>
            <p:ph type="body" sz="half" idx="2"/>
          </p:nvPr>
        </p:nvSpPr>
        <p:spPr>
          <a:xfrm>
            <a:off x="6412230" y="1447800"/>
            <a:ext cx="2400300" cy="5029200"/>
          </a:xfrm>
        </p:spPr>
        <p:txBody>
          <a:bodyPr>
            <a:normAutofit/>
          </a:bodyPr>
          <a:lstStyle/>
          <a:p>
            <a:pPr marL="114300" indent="0">
              <a:buNone/>
            </a:pPr>
            <a:r>
              <a:rPr lang="en-US" sz="1600" dirty="0"/>
              <a:t>“The redcoats are a-coming!  The regulars are out!  Prepare ye for battle!” He was not the only man to alert the minutemen and local militia that the British Army was on the march.  In fact, he was captured by the British – along with William Dawes.  He might also be well-known for his inaccurate depiction of the “Boston Massacre” of 1770, pictured </a:t>
            </a:r>
            <a:r>
              <a:rPr lang="en-US" sz="1600" dirty="0" smtClean="0"/>
              <a:t>to the right.</a:t>
            </a:r>
            <a:endParaRPr lang="en-US" sz="1600" dirty="0"/>
          </a:p>
        </p:txBody>
      </p:sp>
    </p:spTree>
    <p:extLst>
      <p:ext uri="{BB962C8B-B14F-4D97-AF65-F5344CB8AC3E}">
        <p14:creationId xmlns:p14="http://schemas.microsoft.com/office/powerpoint/2010/main" val="33801066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Thomas </a:t>
            </a:r>
            <a:r>
              <a:rPr lang="en-US" dirty="0" smtClean="0"/>
              <a:t>Jefferson, author of the Declaration of independence</a:t>
            </a:r>
            <a:endParaRPr lang="en-US" dirty="0"/>
          </a:p>
        </p:txBody>
      </p:sp>
      <p:pic>
        <p:nvPicPr>
          <p:cNvPr id="5" name="Content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4017" b="4017"/>
          <a:stretch>
            <a:fillRect/>
          </a:stretch>
        </p:blipFill>
        <p:spPr/>
      </p:pic>
      <p:sp>
        <p:nvSpPr>
          <p:cNvPr id="3" name="Content Placeholder 2"/>
          <p:cNvSpPr>
            <a:spLocks noGrp="1"/>
          </p:cNvSpPr>
          <p:nvPr>
            <p:ph type="body" sz="half" idx="2"/>
          </p:nvPr>
        </p:nvSpPr>
        <p:spPr>
          <a:xfrm>
            <a:off x="6412230" y="2423160"/>
            <a:ext cx="2400300" cy="3825240"/>
          </a:xfrm>
        </p:spPr>
        <p:txBody>
          <a:bodyPr>
            <a:noAutofit/>
          </a:bodyPr>
          <a:lstStyle/>
          <a:p>
            <a:pPr marL="114300" indent="0">
              <a:buNone/>
            </a:pPr>
            <a:r>
              <a:rPr lang="en-US" sz="1800" dirty="0"/>
              <a:t>He wrote:  “We hold these truths to be self-evident, that all men are created equal, that they are endowed by their creator with certain unalienable Rights, that among these are life, liberty, and the pursuit of happiness.” </a:t>
            </a:r>
          </a:p>
        </p:txBody>
      </p:sp>
    </p:spTree>
    <p:extLst>
      <p:ext uri="{BB962C8B-B14F-4D97-AF65-F5344CB8AC3E}">
        <p14:creationId xmlns:p14="http://schemas.microsoft.com/office/powerpoint/2010/main" val="17628778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12230" y="685800"/>
            <a:ext cx="2400300" cy="609600"/>
          </a:xfrm>
        </p:spPr>
        <p:txBody>
          <a:bodyPr/>
          <a:lstStyle/>
          <a:p>
            <a:r>
              <a:rPr lang="en-US" dirty="0" smtClean="0"/>
              <a:t>Thomas </a:t>
            </a:r>
            <a:r>
              <a:rPr lang="en-US" dirty="0" err="1" smtClean="0"/>
              <a:t>paine</a:t>
            </a:r>
            <a:endParaRPr lang="en-US" dirty="0"/>
          </a:p>
        </p:txBody>
      </p:sp>
      <p:pic>
        <p:nvPicPr>
          <p:cNvPr id="5" name="Content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5092" b="5092"/>
          <a:stretch>
            <a:fillRect/>
          </a:stretch>
        </p:blipFill>
        <p:spPr/>
      </p:pic>
      <p:sp>
        <p:nvSpPr>
          <p:cNvPr id="3" name="Content Placeholder 2"/>
          <p:cNvSpPr>
            <a:spLocks noGrp="1"/>
          </p:cNvSpPr>
          <p:nvPr>
            <p:ph type="body" sz="half" idx="2"/>
          </p:nvPr>
        </p:nvSpPr>
        <p:spPr>
          <a:xfrm>
            <a:off x="6324600" y="1524000"/>
            <a:ext cx="2487930" cy="5105400"/>
          </a:xfrm>
        </p:spPr>
        <p:txBody>
          <a:bodyPr>
            <a:normAutofit/>
          </a:bodyPr>
          <a:lstStyle/>
          <a:p>
            <a:pPr marL="114300" indent="0">
              <a:buNone/>
            </a:pPr>
            <a:r>
              <a:rPr lang="en-US" dirty="0"/>
              <a:t>In 1775, he wrote: “Everything that is right begs for separation from Britain.  The Americans who have been killed seem to say, “</a:t>
            </a:r>
            <a:r>
              <a:rPr lang="en-US" dirty="0" err="1"/>
              <a:t>’Tis</a:t>
            </a:r>
            <a:r>
              <a:rPr lang="en-US" dirty="0"/>
              <a:t> time to part.”  England and America are located a great distance apart.  That is itself strong and natural proof that God never expected one to rule over the other…  Small islands not capable of protecting themselves, are the proper objects for kingdoms to take under their care; but there is something very absurd, in supposing a continent to be perpetually governed by an island.” </a:t>
            </a:r>
          </a:p>
        </p:txBody>
      </p:sp>
    </p:spTree>
    <p:extLst>
      <p:ext uri="{BB962C8B-B14F-4D97-AF65-F5344CB8AC3E}">
        <p14:creationId xmlns:p14="http://schemas.microsoft.com/office/powerpoint/2010/main" val="24275582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6128" y="484632"/>
            <a:ext cx="8336872" cy="1609344"/>
          </a:xfrm>
        </p:spPr>
        <p:txBody>
          <a:bodyPr/>
          <a:lstStyle/>
          <a:p>
            <a:r>
              <a:rPr lang="en-US" dirty="0" smtClean="0"/>
              <a:t>Soldier at valley </a:t>
            </a:r>
            <a:r>
              <a:rPr lang="en-US" dirty="0" smtClean="0"/>
              <a:t>forge, winter of 1778</a:t>
            </a:r>
            <a:endParaRPr lang="en-US" dirty="0"/>
          </a:p>
        </p:txBody>
      </p:sp>
      <p:sp>
        <p:nvSpPr>
          <p:cNvPr id="3" name="Content Placeholder 2"/>
          <p:cNvSpPr>
            <a:spLocks noGrp="1"/>
          </p:cNvSpPr>
          <p:nvPr>
            <p:ph sz="half" idx="1"/>
          </p:nvPr>
        </p:nvSpPr>
        <p:spPr>
          <a:xfrm>
            <a:off x="426128" y="1719071"/>
            <a:ext cx="2917206" cy="4407408"/>
          </a:xfrm>
        </p:spPr>
        <p:txBody>
          <a:bodyPr>
            <a:normAutofit/>
          </a:bodyPr>
          <a:lstStyle/>
          <a:p>
            <a:pPr marL="0" indent="0">
              <a:buNone/>
            </a:pPr>
            <a:r>
              <a:rPr lang="en-US" dirty="0"/>
              <a:t>“I am sick – discontented … Poor food – hard lodging – cold weather – fatigue – nasty clothes – nasty cookery…I can’t endure it – Why are we sent here to starve and freeze?” Under the leadership of Baron Friedrich Von Steuben, the Continental Army became a formidable force to oppose the British. </a:t>
            </a: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361994" y="1719070"/>
            <a:ext cx="5505871" cy="3691129"/>
          </a:xfrm>
        </p:spPr>
      </p:pic>
      <p:sp>
        <p:nvSpPr>
          <p:cNvPr id="4" name="Rounded Rectangle 3"/>
          <p:cNvSpPr/>
          <p:nvPr/>
        </p:nvSpPr>
        <p:spPr>
          <a:xfrm>
            <a:off x="3200400" y="5181600"/>
            <a:ext cx="5791200" cy="8382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r>
              <a:rPr lang="en-US" dirty="0" smtClean="0">
                <a:solidFill>
                  <a:schemeClr val="accent2">
                    <a:lumMod val="75000"/>
                  </a:schemeClr>
                </a:solidFill>
              </a:rPr>
              <a:t>George Washington’s Army survived the bitter winter at Valley Forge, despite a lack of supplies. </a:t>
            </a:r>
            <a:endParaRPr lang="en-US" dirty="0">
              <a:solidFill>
                <a:schemeClr val="accent2">
                  <a:lumMod val="75000"/>
                </a:schemeClr>
              </a:solidFill>
            </a:endParaRPr>
          </a:p>
        </p:txBody>
      </p:sp>
    </p:spTree>
    <p:extLst>
      <p:ext uri="{BB962C8B-B14F-4D97-AF65-F5344CB8AC3E}">
        <p14:creationId xmlns:p14="http://schemas.microsoft.com/office/powerpoint/2010/main" val="17153184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12230" y="685800"/>
            <a:ext cx="2400300" cy="609600"/>
          </a:xfrm>
        </p:spPr>
        <p:txBody>
          <a:bodyPr/>
          <a:lstStyle/>
          <a:p>
            <a:r>
              <a:rPr lang="en-US" dirty="0" smtClean="0"/>
              <a:t>Patrick henry</a:t>
            </a:r>
            <a:endParaRPr lang="en-US" dirty="0"/>
          </a:p>
        </p:txBody>
      </p:sp>
      <p:pic>
        <p:nvPicPr>
          <p:cNvPr id="5" name="Content Placeholder 4"/>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t="7454" b="7454"/>
          <a:stretch>
            <a:fillRect/>
          </a:stretch>
        </p:blipFill>
        <p:spPr/>
      </p:pic>
      <p:sp>
        <p:nvSpPr>
          <p:cNvPr id="3" name="Content Placeholder 2"/>
          <p:cNvSpPr>
            <a:spLocks noGrp="1"/>
          </p:cNvSpPr>
          <p:nvPr>
            <p:ph type="body" sz="half" idx="2"/>
          </p:nvPr>
        </p:nvSpPr>
        <p:spPr>
          <a:xfrm>
            <a:off x="6412230" y="1371600"/>
            <a:ext cx="2400300" cy="4953000"/>
          </a:xfrm>
        </p:spPr>
        <p:txBody>
          <a:bodyPr>
            <a:normAutofit/>
          </a:bodyPr>
          <a:lstStyle/>
          <a:p>
            <a:pPr marL="114300" indent="0">
              <a:buNone/>
            </a:pPr>
            <a:r>
              <a:rPr lang="en-US" dirty="0"/>
              <a:t>In the wake of the Stamp Act crisis, Virginians were outraged.  The House of Burgesses passed resolutions condemning the Stamp Act.  This Virginian exclaimed, “If this be treason, make the most of it!” He’s more famous for another quotation, “Give me liberty, or give me death</a:t>
            </a:r>
            <a:r>
              <a:rPr lang="en-US" dirty="0" smtClean="0"/>
              <a:t>!”  Although many of the most important events leading to the American Revolution took place in Massachusetts, the willingness of Virginians to go along with the War for Independence was essential to the positive outcome. </a:t>
            </a:r>
            <a:endParaRPr lang="en-US" dirty="0"/>
          </a:p>
        </p:txBody>
      </p:sp>
    </p:spTree>
    <p:extLst>
      <p:ext uri="{BB962C8B-B14F-4D97-AF65-F5344CB8AC3E}">
        <p14:creationId xmlns:p14="http://schemas.microsoft.com/office/powerpoint/2010/main" val="24496076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12230" y="228600"/>
            <a:ext cx="2400300" cy="914400"/>
          </a:xfrm>
        </p:spPr>
        <p:txBody>
          <a:bodyPr/>
          <a:lstStyle/>
          <a:p>
            <a:r>
              <a:rPr lang="en-US" dirty="0" smtClean="0"/>
              <a:t>The </a:t>
            </a:r>
            <a:r>
              <a:rPr lang="en-US" dirty="0" err="1" smtClean="0"/>
              <a:t>boston</a:t>
            </a:r>
            <a:r>
              <a:rPr lang="en-US" dirty="0" smtClean="0"/>
              <a:t> tea </a:t>
            </a:r>
            <a:r>
              <a:rPr lang="en-US" dirty="0" smtClean="0"/>
              <a:t>party, Dec. 1773</a:t>
            </a:r>
            <a:endParaRPr lang="en-US" dirty="0"/>
          </a:p>
        </p:txBody>
      </p:sp>
      <p:pic>
        <p:nvPicPr>
          <p:cNvPr id="5" name="Content Placeholder 4"/>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l="22626" r="22626"/>
          <a:stretch>
            <a:fillRect/>
          </a:stretch>
        </p:blipFill>
        <p:spPr/>
      </p:pic>
      <p:sp>
        <p:nvSpPr>
          <p:cNvPr id="3" name="Content Placeholder 2"/>
          <p:cNvSpPr>
            <a:spLocks noGrp="1"/>
          </p:cNvSpPr>
          <p:nvPr>
            <p:ph type="body" sz="half" idx="2"/>
          </p:nvPr>
        </p:nvSpPr>
        <p:spPr>
          <a:xfrm>
            <a:off x="6412230" y="1143000"/>
            <a:ext cx="2400300" cy="5257800"/>
          </a:xfrm>
        </p:spPr>
        <p:txBody>
          <a:bodyPr>
            <a:normAutofit/>
          </a:bodyPr>
          <a:lstStyle/>
          <a:p>
            <a:pPr marL="114300" indent="0">
              <a:buNone/>
            </a:pPr>
            <a:r>
              <a:rPr lang="en-US" dirty="0"/>
              <a:t>This is a primary source from December of 1774: “It was now evening, and I immediately dressed myself in the costume of an Indian, equipped with a small hatchet, which I and my associates denominated the tomahawk, with which, and a club, after having painted my face and hands with coal dust in the shop of a blacksmith, I repaired to Griffin's wharf, where the ships lay that contained the tea. When I first appeared in the street after being thus disguised, I fell in with many who were dressed, equipped and painted as I was, and who fell in with me and marched in order to the place of our destination.” </a:t>
            </a:r>
          </a:p>
        </p:txBody>
      </p:sp>
    </p:spTree>
    <p:extLst>
      <p:ext uri="{BB962C8B-B14F-4D97-AF65-F5344CB8AC3E}">
        <p14:creationId xmlns:p14="http://schemas.microsoft.com/office/powerpoint/2010/main" val="1921631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12230" y="685800"/>
            <a:ext cx="2400300" cy="609600"/>
          </a:xfrm>
        </p:spPr>
        <p:txBody>
          <a:bodyPr/>
          <a:lstStyle/>
          <a:p>
            <a:r>
              <a:rPr lang="en-US" dirty="0" smtClean="0"/>
              <a:t>Samuel </a:t>
            </a:r>
            <a:r>
              <a:rPr lang="en-US" dirty="0" err="1" smtClean="0"/>
              <a:t>adams</a:t>
            </a:r>
            <a:endParaRPr lang="en-US" dirty="0"/>
          </a:p>
        </p:txBody>
      </p:sp>
      <p:pic>
        <p:nvPicPr>
          <p:cNvPr id="5" name="Content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7441" b="7441"/>
          <a:stretch>
            <a:fillRect/>
          </a:stretch>
        </p:blipFill>
        <p:spPr/>
      </p:pic>
      <p:sp>
        <p:nvSpPr>
          <p:cNvPr id="3" name="Content Placeholder 2"/>
          <p:cNvSpPr>
            <a:spLocks noGrp="1"/>
          </p:cNvSpPr>
          <p:nvPr>
            <p:ph type="body" sz="half" idx="2"/>
          </p:nvPr>
        </p:nvSpPr>
        <p:spPr>
          <a:xfrm>
            <a:off x="6324600" y="1447800"/>
            <a:ext cx="2400300" cy="4876800"/>
          </a:xfrm>
        </p:spPr>
        <p:txBody>
          <a:bodyPr>
            <a:normAutofit/>
          </a:bodyPr>
          <a:lstStyle/>
          <a:p>
            <a:pPr marL="114300" indent="0">
              <a:buNone/>
            </a:pPr>
            <a:r>
              <a:rPr lang="en-US" dirty="0"/>
              <a:t>This man was the leader of the Sons of Liberty, an organization created in 1765 in order to oppose the Stamp Act.  The Sons of Liberty were created to organize protests and boycott certain products, in order to punish the English economically for their policies of taxation without representation. </a:t>
            </a:r>
            <a:r>
              <a:rPr lang="en-US" dirty="0" smtClean="0"/>
              <a:t> At the start of the Revolutionary War, the English viewed Adams as the principle agent of radicalism, and wanted to put him to death.  Today, he is most frequently remembere</a:t>
            </a:r>
            <a:r>
              <a:rPr lang="en-US" dirty="0" smtClean="0"/>
              <a:t>d as “Brewer, Patriot.”  </a:t>
            </a:r>
            <a:endParaRPr lang="en-US" dirty="0"/>
          </a:p>
        </p:txBody>
      </p:sp>
    </p:spTree>
    <p:extLst>
      <p:ext uri="{BB962C8B-B14F-4D97-AF65-F5344CB8AC3E}">
        <p14:creationId xmlns:p14="http://schemas.microsoft.com/office/powerpoint/2010/main" val="22012471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docProps/app.xml><?xml version="1.0" encoding="utf-8"?>
<Properties xmlns="http://schemas.openxmlformats.org/officeDocument/2006/extended-properties" xmlns:vt="http://schemas.openxmlformats.org/officeDocument/2006/docPropsVTypes">
  <Template>TM03090434[[fn=Wood Type]]</Template>
  <TotalTime>78</TotalTime>
  <Words>1494</Words>
  <Application>Microsoft Office PowerPoint</Application>
  <PresentationFormat>On-screen Show (4:3)</PresentationFormat>
  <Paragraphs>53</Paragraphs>
  <Slides>22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Rockwell</vt:lpstr>
      <vt:lpstr>Rockwell Condensed</vt:lpstr>
      <vt:lpstr>Wingdings</vt:lpstr>
      <vt:lpstr>Wood Type</vt:lpstr>
      <vt:lpstr>The Origins of the American Revolution</vt:lpstr>
      <vt:lpstr>The proclamation of 1763</vt:lpstr>
      <vt:lpstr>Paul revere</vt:lpstr>
      <vt:lpstr>Thomas Jefferson, author of the Declaration of independence</vt:lpstr>
      <vt:lpstr>Thomas paine</vt:lpstr>
      <vt:lpstr>Soldier at valley forge, winter of 1778</vt:lpstr>
      <vt:lpstr>Patrick henry</vt:lpstr>
      <vt:lpstr>The boston tea party, Dec. 1773</vt:lpstr>
      <vt:lpstr>Samuel adams</vt:lpstr>
      <vt:lpstr>The stamp act of 1765</vt:lpstr>
      <vt:lpstr>Ben franklin’s political cartoon, resurrected </vt:lpstr>
      <vt:lpstr>patriots</vt:lpstr>
      <vt:lpstr>loyalists</vt:lpstr>
      <vt:lpstr>Samuel prescott</vt:lpstr>
      <vt:lpstr>John dickenson</vt:lpstr>
      <vt:lpstr>Crispus attucks</vt:lpstr>
      <vt:lpstr>george grenville</vt:lpstr>
      <vt:lpstr>James otis</vt:lpstr>
      <vt:lpstr>John adams</vt:lpstr>
      <vt:lpstr>Nathan hale</vt:lpstr>
      <vt:lpstr>John hancock</vt:lpstr>
      <vt:lpstr>Charles townshend</vt:lpstr>
    </vt:vector>
  </TitlesOfParts>
  <Company>Virginia Beach City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Origins of the American Revolution</dc:title>
  <dc:creator>Adam Henry</dc:creator>
  <cp:lastModifiedBy>Adam Henry</cp:lastModifiedBy>
  <cp:revision>10</cp:revision>
  <dcterms:created xsi:type="dcterms:W3CDTF">2013-10-01T10:49:29Z</dcterms:created>
  <dcterms:modified xsi:type="dcterms:W3CDTF">2017-06-29T13:38:53Z</dcterms:modified>
</cp:coreProperties>
</file>